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69" r:id="rId4"/>
    <p:sldId id="258" r:id="rId5"/>
    <p:sldId id="259" r:id="rId6"/>
    <p:sldId id="260" r:id="rId7"/>
    <p:sldId id="262" r:id="rId8"/>
    <p:sldId id="264" r:id="rId9"/>
    <p:sldId id="265" r:id="rId10"/>
    <p:sldId id="266" r:id="rId11"/>
    <p:sldId id="267" r:id="rId12"/>
    <p:sldId id="268" r:id="rId13"/>
    <p:sldId id="263" r:id="rId14"/>
    <p:sldId id="2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5CCBED-31F1-4695-AAF8-B99965742BD8}" type="doc">
      <dgm:prSet loTypeId="urn:microsoft.com/office/officeart/2005/8/layout/chevron1" loCatId="process" qsTypeId="urn:microsoft.com/office/officeart/2005/8/quickstyle/3d5" qsCatId="3D" csTypeId="urn:microsoft.com/office/officeart/2005/8/colors/colorful4" csCatId="colorful" phldr="1"/>
      <dgm:spPr/>
      <dgm:t>
        <a:bodyPr/>
        <a:lstStyle/>
        <a:p>
          <a:endParaRPr lang="en-IN"/>
        </a:p>
      </dgm:t>
    </dgm:pt>
    <dgm:pt modelId="{3168EA9D-615F-40B6-8602-9023ADC75219}">
      <dgm:prSet custT="1"/>
      <dgm:spPr/>
      <dgm:t>
        <a:bodyPr/>
        <a:lstStyle/>
        <a:p>
          <a:r>
            <a:rPr lang="en-US" sz="3200" b="1" u="sng" dirty="0">
              <a:latin typeface="Arial Black" panose="020B0A04020102020204" pitchFamily="34" charset="0"/>
            </a:rPr>
            <a:t>WAITING</a:t>
          </a:r>
          <a:endParaRPr lang="en-IN" sz="3200" b="1" u="sng" dirty="0">
            <a:latin typeface="Arial Black" panose="020B0A04020102020204" pitchFamily="34" charset="0"/>
          </a:endParaRPr>
        </a:p>
      </dgm:t>
    </dgm:pt>
    <dgm:pt modelId="{DAA36655-1EFC-4959-B291-CEC42F03D6FA}" type="parTrans" cxnId="{91253CDD-DF69-4BC7-BB3E-9018D85CED87}">
      <dgm:prSet/>
      <dgm:spPr/>
      <dgm:t>
        <a:bodyPr/>
        <a:lstStyle/>
        <a:p>
          <a:endParaRPr lang="en-IN"/>
        </a:p>
      </dgm:t>
    </dgm:pt>
    <dgm:pt modelId="{A4B7009E-A92A-42FC-8A91-E17EEE9F2E79}" type="sibTrans" cxnId="{91253CDD-DF69-4BC7-BB3E-9018D85CED87}">
      <dgm:prSet/>
      <dgm:spPr/>
      <dgm:t>
        <a:bodyPr/>
        <a:lstStyle/>
        <a:p>
          <a:endParaRPr lang="en-IN"/>
        </a:p>
      </dgm:t>
    </dgm:pt>
    <dgm:pt modelId="{6B6A13F6-BEE6-40F2-903E-930787F7D264}" type="pres">
      <dgm:prSet presAssocID="{D55CCBED-31F1-4695-AAF8-B99965742BD8}" presName="Name0" presStyleCnt="0">
        <dgm:presLayoutVars>
          <dgm:dir/>
          <dgm:animLvl val="lvl"/>
          <dgm:resizeHandles val="exact"/>
        </dgm:presLayoutVars>
      </dgm:prSet>
      <dgm:spPr/>
    </dgm:pt>
    <dgm:pt modelId="{8B673381-8C9A-4B0A-A434-9F2CD862611D}" type="pres">
      <dgm:prSet presAssocID="{3168EA9D-615F-40B6-8602-9023ADC75219}" presName="parTxOnly" presStyleLbl="node1" presStyleIdx="0" presStyleCnt="1">
        <dgm:presLayoutVars>
          <dgm:chMax val="0"/>
          <dgm:chPref val="0"/>
          <dgm:bulletEnabled val="1"/>
        </dgm:presLayoutVars>
      </dgm:prSet>
      <dgm:spPr/>
    </dgm:pt>
  </dgm:ptLst>
  <dgm:cxnLst>
    <dgm:cxn modelId="{F6930EAE-8D03-4408-B54A-845E2A3E047A}" type="presOf" srcId="{D55CCBED-31F1-4695-AAF8-B99965742BD8}" destId="{6B6A13F6-BEE6-40F2-903E-930787F7D264}" srcOrd="0" destOrd="0" presId="urn:microsoft.com/office/officeart/2005/8/layout/chevron1"/>
    <dgm:cxn modelId="{91253CDD-DF69-4BC7-BB3E-9018D85CED87}" srcId="{D55CCBED-31F1-4695-AAF8-B99965742BD8}" destId="{3168EA9D-615F-40B6-8602-9023ADC75219}" srcOrd="0" destOrd="0" parTransId="{DAA36655-1EFC-4959-B291-CEC42F03D6FA}" sibTransId="{A4B7009E-A92A-42FC-8A91-E17EEE9F2E79}"/>
    <dgm:cxn modelId="{DA02B9F0-4238-4AD8-8CC2-96A1EB22FF68}" type="presOf" srcId="{3168EA9D-615F-40B6-8602-9023ADC75219}" destId="{8B673381-8C9A-4B0A-A434-9F2CD862611D}" srcOrd="0" destOrd="0" presId="urn:microsoft.com/office/officeart/2005/8/layout/chevron1"/>
    <dgm:cxn modelId="{F7C62836-A287-458F-B60B-FAB989F66A26}" type="presParOf" srcId="{6B6A13F6-BEE6-40F2-903E-930787F7D264}" destId="{8B673381-8C9A-4B0A-A434-9F2CD862611D}" srcOrd="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73381-8C9A-4B0A-A434-9F2CD862611D}">
      <dsp:nvSpPr>
        <dsp:cNvPr id="0" name=""/>
        <dsp:cNvSpPr/>
      </dsp:nvSpPr>
      <dsp:spPr>
        <a:xfrm>
          <a:off x="1567" y="0"/>
          <a:ext cx="3206230" cy="834606"/>
        </a:xfrm>
        <a:prstGeom prst="chevron">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lang="en-US" sz="3200" b="1" u="sng" kern="1200" dirty="0">
              <a:latin typeface="Arial Black" panose="020B0A04020102020204" pitchFamily="34" charset="0"/>
            </a:rPr>
            <a:t>WAITING</a:t>
          </a:r>
          <a:endParaRPr lang="en-IN" sz="3200" b="1" u="sng" kern="1200" dirty="0">
            <a:latin typeface="Arial Black" panose="020B0A04020102020204" pitchFamily="34" charset="0"/>
          </a:endParaRPr>
        </a:p>
      </dsp:txBody>
      <dsp:txXfrm>
        <a:off x="418870" y="0"/>
        <a:ext cx="2371624" cy="8346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38415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D32193-047D-47C0-B847-83EB4B94FE83}" type="datetimeFigureOut">
              <a:rPr lang="en-IN" smtClean="0"/>
              <a:t>25-05-2023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3003618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4105867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1579703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3660574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3343003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247597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1569459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3063951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1892745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D32193-047D-47C0-B847-83EB4B94FE83}" type="datetimeFigureOut">
              <a:rPr lang="en-IN" smtClean="0"/>
              <a:t>25-05-2023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1246068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D32193-047D-47C0-B847-83EB4B94FE83}" type="datetimeFigureOut">
              <a:rPr lang="en-IN" smtClean="0"/>
              <a:t>25-05-2023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365815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D32193-047D-47C0-B847-83EB4B94FE83}" type="datetimeFigureOut">
              <a:rPr lang="en-IN" smtClean="0"/>
              <a:t>25-05-2023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2047284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D32193-047D-47C0-B847-83EB4B94FE83}" type="datetimeFigureOut">
              <a:rPr lang="en-IN" smtClean="0"/>
              <a:t>25-05-2023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508285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D32193-047D-47C0-B847-83EB4B94FE83}" type="datetimeFigureOut">
              <a:rPr lang="en-IN" smtClean="0"/>
              <a:t>25-05-2023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6302848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D32193-047D-47C0-B847-83EB4B94FE83}" type="datetimeFigureOut">
              <a:rPr lang="en-IN" smtClean="0"/>
              <a:t>25-05-2023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2369048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D32193-047D-47C0-B847-83EB4B94FE83}" type="datetimeFigureOut">
              <a:rPr lang="en-IN" smtClean="0"/>
              <a:t>25-05-2023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97C0010-E0A3-42DF-B399-346F002C91E9}" type="slidenum">
              <a:rPr lang="en-IN" smtClean="0"/>
              <a:t>‹#›</a:t>
            </a:fld>
            <a:endParaRPr lang="en-IN"/>
          </a:p>
        </p:txBody>
      </p:sp>
    </p:spTree>
    <p:extLst>
      <p:ext uri="{BB962C8B-B14F-4D97-AF65-F5344CB8AC3E}">
        <p14:creationId xmlns:p14="http://schemas.microsoft.com/office/powerpoint/2010/main" val="3343204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7D32193-047D-47C0-B847-83EB4B94FE83}" type="datetimeFigureOut">
              <a:rPr lang="en-IN" smtClean="0"/>
              <a:t>25-05-2023</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97C0010-E0A3-42DF-B399-346F002C91E9}" type="slidenum">
              <a:rPr lang="en-IN" smtClean="0"/>
              <a:t>‹#›</a:t>
            </a:fld>
            <a:endParaRPr lang="en-IN"/>
          </a:p>
        </p:txBody>
      </p:sp>
    </p:spTree>
    <p:extLst>
      <p:ext uri="{BB962C8B-B14F-4D97-AF65-F5344CB8AC3E}">
        <p14:creationId xmlns:p14="http://schemas.microsoft.com/office/powerpoint/2010/main" val="854894940"/>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gif"/><Relationship Id="rId7" Type="http://schemas.openxmlformats.org/officeDocument/2006/relationships/diagramColors" Target="../diagrams/colors1.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923A1-B6BB-9A3D-9C5B-072B5BD54C05}"/>
              </a:ext>
            </a:extLst>
          </p:cNvPr>
          <p:cNvSpPr>
            <a:spLocks noGrp="1"/>
          </p:cNvSpPr>
          <p:nvPr>
            <p:ph type="ctrTitle"/>
          </p:nvPr>
        </p:nvSpPr>
        <p:spPr/>
        <p:txBody>
          <a:bodyPr anchor="ctr"/>
          <a:lstStyle/>
          <a:p>
            <a:pPr algn="ctr"/>
            <a:r>
              <a:rPr lang="en-US" b="1" u="sng"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VISITOR  MANAGEMENT SYSTEM</a:t>
            </a:r>
            <a:endParaRPr lang="en-IN" u="sng" dirty="0"/>
          </a:p>
        </p:txBody>
      </p:sp>
      <p:sp>
        <p:nvSpPr>
          <p:cNvPr id="3" name="Subtitle 2">
            <a:extLst>
              <a:ext uri="{FF2B5EF4-FFF2-40B4-BE49-F238E27FC236}">
                <a16:creationId xmlns:a16="http://schemas.microsoft.com/office/drawing/2014/main" id="{D2CCE001-DE11-8FBD-1226-1D5E0DBB3953}"/>
              </a:ext>
            </a:extLst>
          </p:cNvPr>
          <p:cNvSpPr>
            <a:spLocks noGrp="1"/>
          </p:cNvSpPr>
          <p:nvPr>
            <p:ph type="subTitle" idx="1"/>
          </p:nvPr>
        </p:nvSpPr>
        <p:spPr>
          <a:xfrm>
            <a:off x="7602071" y="4410136"/>
            <a:ext cx="4026458" cy="2135592"/>
          </a:xfrm>
        </p:spPr>
        <p:txBody>
          <a:bodyPr>
            <a:noAutofit/>
          </a:bodyPr>
          <a:lstStyle/>
          <a:p>
            <a:pPr algn="l"/>
            <a:r>
              <a:rPr lang="en-US" sz="2400" b="1" dirty="0">
                <a:latin typeface="Dubai Medium" panose="020B0603030403030204" pitchFamily="34" charset="-78"/>
                <a:cs typeface="Dubai Medium" panose="020B0603030403030204" pitchFamily="34" charset="-78"/>
              </a:rPr>
              <a:t>Presented by :-</a:t>
            </a:r>
          </a:p>
          <a:p>
            <a:pPr algn="l"/>
            <a:r>
              <a:rPr lang="en-US" sz="1600" b="1" dirty="0">
                <a:latin typeface="Dubai Medium" panose="020B0603030403030204" pitchFamily="34" charset="-78"/>
                <a:cs typeface="Dubai Medium" panose="020B0603030403030204" pitchFamily="34" charset="-78"/>
              </a:rPr>
              <a:t>		SIA02 OMKAR AHER</a:t>
            </a:r>
          </a:p>
          <a:p>
            <a:pPr algn="l"/>
            <a:r>
              <a:rPr lang="en-US" sz="1600" b="1" dirty="0">
                <a:latin typeface="Dubai Medium" panose="020B0603030403030204" pitchFamily="34" charset="-78"/>
                <a:cs typeface="Dubai Medium" panose="020B0603030403030204" pitchFamily="34" charset="-78"/>
              </a:rPr>
              <a:t>		SIA14 MAHADEV BHOSALE</a:t>
            </a:r>
          </a:p>
          <a:p>
            <a:pPr algn="l"/>
            <a:r>
              <a:rPr lang="en-US" sz="1600" b="1" dirty="0">
                <a:latin typeface="Dubai Medium" panose="020B0603030403030204" pitchFamily="34" charset="-78"/>
                <a:cs typeface="Dubai Medium" panose="020B0603030403030204" pitchFamily="34" charset="-78"/>
              </a:rPr>
              <a:t>		SIA16 CHINMAY BODDAWAR</a:t>
            </a:r>
          </a:p>
          <a:p>
            <a:pPr algn="l"/>
            <a:r>
              <a:rPr lang="en-US" sz="1600" b="1" dirty="0">
                <a:latin typeface="Dubai Medium" panose="020B0603030403030204" pitchFamily="34" charset="-78"/>
                <a:cs typeface="Dubai Medium" panose="020B0603030403030204" pitchFamily="34" charset="-78"/>
              </a:rPr>
              <a:t>		SIA19 MOHAK BOROLE</a:t>
            </a:r>
          </a:p>
          <a:p>
            <a:pPr algn="l"/>
            <a:endParaRPr lang="en-IN" sz="1600" b="1" dirty="0">
              <a:latin typeface="Dubai Medium" panose="020B0603030403030204" pitchFamily="34" charset="-78"/>
              <a:cs typeface="Dubai Medium" panose="020B0603030403030204" pitchFamily="34" charset="-78"/>
            </a:endParaRPr>
          </a:p>
          <a:p>
            <a:pPr algn="l"/>
            <a:endParaRPr lang="en-IN" sz="1600" dirty="0"/>
          </a:p>
          <a:p>
            <a:pPr algn="l"/>
            <a:endParaRPr lang="en-IN" sz="1600" dirty="0"/>
          </a:p>
        </p:txBody>
      </p:sp>
      <p:pic>
        <p:nvPicPr>
          <p:cNvPr id="4" name="Text-to-Speech_25-May-2023_15-03">
            <a:hlinkClick r:id="" action="ppaction://media"/>
            <a:extLst>
              <a:ext uri="{FF2B5EF4-FFF2-40B4-BE49-F238E27FC236}">
                <a16:creationId xmlns:a16="http://schemas.microsoft.com/office/drawing/2014/main" id="{83AC6B87-9D65-DC78-0886-5E68ED77B1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61878" y="4166454"/>
            <a:ext cx="487363" cy="487363"/>
          </a:xfrm>
          <a:prstGeom prst="rect">
            <a:avLst/>
          </a:prstGeom>
        </p:spPr>
      </p:pic>
    </p:spTree>
    <p:extLst>
      <p:ext uri="{BB962C8B-B14F-4D97-AF65-F5344CB8AC3E}">
        <p14:creationId xmlns:p14="http://schemas.microsoft.com/office/powerpoint/2010/main" val="389452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6463466-9FBF-390A-A099-2A88EE467E6B}"/>
              </a:ext>
            </a:extLst>
          </p:cNvPr>
          <p:cNvPicPr>
            <a:picLocks noChangeAspect="1"/>
          </p:cNvPicPr>
          <p:nvPr/>
        </p:nvPicPr>
        <p:blipFill>
          <a:blip r:embed="rId2"/>
          <a:stretch>
            <a:fillRect/>
          </a:stretch>
        </p:blipFill>
        <p:spPr>
          <a:xfrm>
            <a:off x="0" y="122165"/>
            <a:ext cx="12192000" cy="6735835"/>
          </a:xfrm>
          <a:prstGeom prst="rect">
            <a:avLst/>
          </a:prstGeom>
        </p:spPr>
      </p:pic>
    </p:spTree>
    <p:extLst>
      <p:ext uri="{BB962C8B-B14F-4D97-AF65-F5344CB8AC3E}">
        <p14:creationId xmlns:p14="http://schemas.microsoft.com/office/powerpoint/2010/main" val="4217995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FEC975-913A-DACE-8E1A-D23A93F89853}"/>
              </a:ext>
            </a:extLst>
          </p:cNvPr>
          <p:cNvPicPr>
            <a:picLocks noChangeAspect="1"/>
          </p:cNvPicPr>
          <p:nvPr/>
        </p:nvPicPr>
        <p:blipFill>
          <a:blip r:embed="rId2"/>
          <a:stretch>
            <a:fillRect/>
          </a:stretch>
        </p:blipFill>
        <p:spPr>
          <a:xfrm>
            <a:off x="0" y="1"/>
            <a:ext cx="12192000" cy="6858000"/>
          </a:xfrm>
          <a:prstGeom prst="rect">
            <a:avLst/>
          </a:prstGeom>
        </p:spPr>
      </p:pic>
    </p:spTree>
    <p:extLst>
      <p:ext uri="{BB962C8B-B14F-4D97-AF65-F5344CB8AC3E}">
        <p14:creationId xmlns:p14="http://schemas.microsoft.com/office/powerpoint/2010/main" val="3338064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9DDB44-73B0-5321-5496-633EC9EA90EB}"/>
              </a:ext>
            </a:extLst>
          </p:cNvPr>
          <p:cNvPicPr>
            <a:picLocks noChangeAspect="1"/>
          </p:cNvPicPr>
          <p:nvPr/>
        </p:nvPicPr>
        <p:blipFill>
          <a:blip r:embed="rId2"/>
          <a:stretch>
            <a:fillRect/>
          </a:stretch>
        </p:blipFill>
        <p:spPr>
          <a:xfrm>
            <a:off x="0" y="0"/>
            <a:ext cx="12192000" cy="6938683"/>
          </a:xfrm>
          <a:prstGeom prst="rect">
            <a:avLst/>
          </a:prstGeom>
        </p:spPr>
      </p:pic>
    </p:spTree>
    <p:extLst>
      <p:ext uri="{BB962C8B-B14F-4D97-AF65-F5344CB8AC3E}">
        <p14:creationId xmlns:p14="http://schemas.microsoft.com/office/powerpoint/2010/main" val="1073930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BC67-26A3-B981-0094-7D55975F5975}"/>
              </a:ext>
            </a:extLst>
          </p:cNvPr>
          <p:cNvSpPr>
            <a:spLocks noGrp="1"/>
          </p:cNvSpPr>
          <p:nvPr>
            <p:ph type="title"/>
          </p:nvPr>
        </p:nvSpPr>
        <p:spPr>
          <a:xfrm>
            <a:off x="1556029" y="389965"/>
            <a:ext cx="10018713" cy="1272988"/>
          </a:xfrm>
        </p:spPr>
        <p:txBody>
          <a:bodyPr>
            <a:normAutofit/>
          </a:bodyPr>
          <a:lstStyle/>
          <a:p>
            <a:r>
              <a:rPr lang="en-US" sz="5400" b="1" dirty="0">
                <a:latin typeface="Georgia" panose="02040502050405020303" pitchFamily="18" charset="0"/>
              </a:rPr>
              <a:t>CONCLUSION </a:t>
            </a:r>
            <a:endParaRPr lang="en-IN" sz="5400" b="1" dirty="0">
              <a:latin typeface="Georgia" panose="02040502050405020303" pitchFamily="18" charset="0"/>
            </a:endParaRPr>
          </a:p>
        </p:txBody>
      </p:sp>
      <p:pic>
        <p:nvPicPr>
          <p:cNvPr id="4098" name="Picture 2" descr="Solution ">
            <a:extLst>
              <a:ext uri="{FF2B5EF4-FFF2-40B4-BE49-F238E27FC236}">
                <a16:creationId xmlns:a16="http://schemas.microsoft.com/office/drawing/2014/main" id="{AB80B0EB-B86A-7037-BFCE-E94911CC205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00147" y="2438399"/>
            <a:ext cx="2787043" cy="27870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073C278-9D91-FBE3-D122-7D556C15B9B2}"/>
              </a:ext>
            </a:extLst>
          </p:cNvPr>
          <p:cNvSpPr txBox="1"/>
          <p:nvPr/>
        </p:nvSpPr>
        <p:spPr>
          <a:xfrm>
            <a:off x="1640541" y="2142563"/>
            <a:ext cx="3291028" cy="1013013"/>
          </a:xfrm>
          <a:prstGeom prst="rect">
            <a:avLst/>
          </a:prstGeom>
          <a:noFill/>
        </p:spPr>
        <p:txBody>
          <a:bodyPr wrap="square" rtlCol="0">
            <a:spAutoFit/>
          </a:bodyPr>
          <a:lstStyle/>
          <a:p>
            <a:endParaRPr lang="en-IN"/>
          </a:p>
        </p:txBody>
      </p:sp>
      <p:sp>
        <p:nvSpPr>
          <p:cNvPr id="5" name="TextBox 4">
            <a:extLst>
              <a:ext uri="{FF2B5EF4-FFF2-40B4-BE49-F238E27FC236}">
                <a16:creationId xmlns:a16="http://schemas.microsoft.com/office/drawing/2014/main" id="{720D7303-A4E4-980E-D723-D55FA3305F2F}"/>
              </a:ext>
            </a:extLst>
          </p:cNvPr>
          <p:cNvSpPr txBox="1"/>
          <p:nvPr/>
        </p:nvSpPr>
        <p:spPr>
          <a:xfrm>
            <a:off x="1407459" y="1936376"/>
            <a:ext cx="3524110" cy="1200329"/>
          </a:xfrm>
          <a:prstGeom prst="rect">
            <a:avLst/>
          </a:prstGeom>
          <a:noFill/>
        </p:spPr>
        <p:txBody>
          <a:bodyPr wrap="square" rtlCol="0">
            <a:spAutoFit/>
          </a:bodyPr>
          <a:lstStyle/>
          <a:p>
            <a:r>
              <a:rPr lang="en-US" sz="2400" u="sng" dirty="0">
                <a:latin typeface="Georgia" panose="02040502050405020303" pitchFamily="18" charset="0"/>
              </a:rPr>
              <a:t>VMS is best way to handle </a:t>
            </a:r>
            <a:r>
              <a:rPr lang="en-US" sz="2400" u="sng" dirty="0" err="1">
                <a:latin typeface="Georgia" panose="02040502050405020303" pitchFamily="18" charset="0"/>
              </a:rPr>
              <a:t>visior</a:t>
            </a:r>
            <a:r>
              <a:rPr lang="en-US" sz="2400" u="sng" dirty="0">
                <a:latin typeface="Georgia" panose="02040502050405020303" pitchFamily="18" charset="0"/>
              </a:rPr>
              <a:t> according to availability of admin.</a:t>
            </a:r>
            <a:endParaRPr lang="en-IN" sz="2400" u="sng" dirty="0">
              <a:latin typeface="Georgia" panose="02040502050405020303" pitchFamily="18" charset="0"/>
            </a:endParaRPr>
          </a:p>
        </p:txBody>
      </p:sp>
      <p:sp>
        <p:nvSpPr>
          <p:cNvPr id="14" name="Rectangle: Single Corner Snipped 13">
            <a:extLst>
              <a:ext uri="{FF2B5EF4-FFF2-40B4-BE49-F238E27FC236}">
                <a16:creationId xmlns:a16="http://schemas.microsoft.com/office/drawing/2014/main" id="{B268A410-320C-9A27-B2D9-69DD48C3A389}"/>
              </a:ext>
            </a:extLst>
          </p:cNvPr>
          <p:cNvSpPr/>
          <p:nvPr/>
        </p:nvSpPr>
        <p:spPr>
          <a:xfrm>
            <a:off x="1326776" y="1662953"/>
            <a:ext cx="3604793" cy="1766047"/>
          </a:xfrm>
          <a:prstGeom prst="snip1Rect">
            <a:avLst/>
          </a:prstGeom>
          <a:blipFill>
            <a:blip r:embed="rId3"/>
            <a:tile tx="0" ty="0" sx="100000" sy="100000" flip="none" algn="tl"/>
          </a:blipFill>
        </p:spPr>
        <p:style>
          <a:lnRef idx="3">
            <a:schemeClr val="lt1"/>
          </a:lnRef>
          <a:fillRef idx="1">
            <a:schemeClr val="accent3"/>
          </a:fillRef>
          <a:effectRef idx="1">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i="0" u="sng"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Georgia" panose="02040502050405020303" pitchFamily="18" charset="0"/>
                <a:ea typeface="+mn-ea"/>
                <a:cs typeface="+mn-cs"/>
              </a:rPr>
              <a:t>VMS is best way to handle visitor according to availability of admin.</a:t>
            </a:r>
            <a:endParaRPr kumimoji="0" lang="en-IN" sz="2400" i="0" u="sng" strike="noStrike" kern="1200" normalizeH="0" baseline="0" noProof="0" dirty="0">
              <a:ln w="0"/>
              <a:solidFill>
                <a:schemeClr val="tx1"/>
              </a:solidFill>
              <a:effectLst>
                <a:outerShdw blurRad="38100" dist="19050" dir="2700000" algn="tl" rotWithShape="0">
                  <a:schemeClr val="dk1">
                    <a:alpha val="40000"/>
                  </a:schemeClr>
                </a:outerShdw>
              </a:effectLst>
              <a:uLnTx/>
              <a:uFillTx/>
              <a:latin typeface="Georgia" panose="02040502050405020303" pitchFamily="18" charset="0"/>
              <a:ea typeface="+mn-ea"/>
              <a:cs typeface="+mn-cs"/>
            </a:endParaRPr>
          </a:p>
        </p:txBody>
      </p:sp>
      <p:sp>
        <p:nvSpPr>
          <p:cNvPr id="15" name="Rectangle: Single Corner Snipped 14">
            <a:extLst>
              <a:ext uri="{FF2B5EF4-FFF2-40B4-BE49-F238E27FC236}">
                <a16:creationId xmlns:a16="http://schemas.microsoft.com/office/drawing/2014/main" id="{8563EF78-E1E2-A63F-B1BC-E6AF9B6DE44A}"/>
              </a:ext>
            </a:extLst>
          </p:cNvPr>
          <p:cNvSpPr/>
          <p:nvPr/>
        </p:nvSpPr>
        <p:spPr>
          <a:xfrm>
            <a:off x="8055769" y="1662953"/>
            <a:ext cx="3402105" cy="1689846"/>
          </a:xfrm>
          <a:prstGeom prst="snip1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solidFill>
                  <a:schemeClr val="tx1"/>
                </a:solidFill>
                <a:effectLst>
                  <a:outerShdw blurRad="38100" dist="38100" dir="2700000" algn="tl">
                    <a:srgbClr val="000000">
                      <a:alpha val="43137"/>
                    </a:srgbClr>
                  </a:outerShdw>
                </a:effectLst>
                <a:latin typeface="Georgia" panose="02040502050405020303" pitchFamily="18" charset="0"/>
              </a:rPr>
              <a:t>Use of face recognition to reduce time consumption.</a:t>
            </a:r>
            <a:endParaRPr lang="en-IN" sz="2400" u="sng" dirty="0">
              <a:solidFill>
                <a:schemeClr val="tx1"/>
              </a:solidFill>
              <a:effectLst>
                <a:outerShdw blurRad="38100" dist="38100" dir="2700000" algn="tl">
                  <a:srgbClr val="000000">
                    <a:alpha val="43137"/>
                  </a:srgbClr>
                </a:outerShdw>
              </a:effectLst>
              <a:latin typeface="Georgia" panose="02040502050405020303" pitchFamily="18" charset="0"/>
            </a:endParaRPr>
          </a:p>
        </p:txBody>
      </p:sp>
      <p:sp>
        <p:nvSpPr>
          <p:cNvPr id="16" name="Rectangle: Single Corner Snipped 15">
            <a:extLst>
              <a:ext uri="{FF2B5EF4-FFF2-40B4-BE49-F238E27FC236}">
                <a16:creationId xmlns:a16="http://schemas.microsoft.com/office/drawing/2014/main" id="{A08EB663-0B8D-F3E4-407E-F0E9364E032C}"/>
              </a:ext>
            </a:extLst>
          </p:cNvPr>
          <p:cNvSpPr/>
          <p:nvPr/>
        </p:nvSpPr>
        <p:spPr>
          <a:xfrm>
            <a:off x="1326777" y="4204446"/>
            <a:ext cx="3604792" cy="1586753"/>
          </a:xfrm>
          <a:prstGeom prst="snip1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u="sng" dirty="0">
                <a:solidFill>
                  <a:schemeClr val="tx1"/>
                </a:solidFill>
                <a:effectLst>
                  <a:outerShdw blurRad="38100" dist="38100" dir="2700000" algn="tl">
                    <a:srgbClr val="000000">
                      <a:alpha val="43137"/>
                    </a:srgbClr>
                  </a:outerShdw>
                </a:effectLst>
                <a:latin typeface="Georgia" panose="02040502050405020303" pitchFamily="18" charset="0"/>
              </a:rPr>
              <a:t>WhatsApp message alerts for multi-platform reach</a:t>
            </a:r>
          </a:p>
        </p:txBody>
      </p:sp>
      <p:sp>
        <p:nvSpPr>
          <p:cNvPr id="17" name="Rectangle: Single Corner Snipped 16">
            <a:extLst>
              <a:ext uri="{FF2B5EF4-FFF2-40B4-BE49-F238E27FC236}">
                <a16:creationId xmlns:a16="http://schemas.microsoft.com/office/drawing/2014/main" id="{50CCDCBF-2B3D-8B58-9AD7-72B9474747A6}"/>
              </a:ext>
            </a:extLst>
          </p:cNvPr>
          <p:cNvSpPr/>
          <p:nvPr/>
        </p:nvSpPr>
        <p:spPr>
          <a:xfrm>
            <a:off x="8055769" y="4285128"/>
            <a:ext cx="3402106" cy="1506071"/>
          </a:xfrm>
          <a:prstGeom prst="snip1Rect">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u="sng" dirty="0">
                <a:solidFill>
                  <a:schemeClr val="tx1"/>
                </a:solidFill>
                <a:effectLst>
                  <a:outerShdw blurRad="38100" dist="38100" dir="2700000" algn="tl">
                    <a:srgbClr val="000000">
                      <a:alpha val="43137"/>
                    </a:srgbClr>
                  </a:outerShdw>
                </a:effectLst>
                <a:latin typeface="Georgia" panose="02040502050405020303" pitchFamily="18" charset="0"/>
              </a:rPr>
              <a:t>At the end visitor’s  data is saved.</a:t>
            </a:r>
            <a:endParaRPr lang="en-IN" sz="2400" u="sng" dirty="0">
              <a:solidFill>
                <a:schemeClr val="tx1"/>
              </a:solidFill>
              <a:effectLst>
                <a:outerShdw blurRad="38100" dist="38100" dir="2700000" algn="tl">
                  <a:srgbClr val="000000">
                    <a:alpha val="43137"/>
                  </a:srgbClr>
                </a:outerShdw>
              </a:effectLst>
              <a:latin typeface="Georgia" panose="02040502050405020303" pitchFamily="18" charset="0"/>
            </a:endParaRPr>
          </a:p>
        </p:txBody>
      </p:sp>
    </p:spTree>
    <p:extLst>
      <p:ext uri="{BB962C8B-B14F-4D97-AF65-F5344CB8AC3E}">
        <p14:creationId xmlns:p14="http://schemas.microsoft.com/office/powerpoint/2010/main" val="3583510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4041-07C3-29D1-3828-06DD50FB20FB}"/>
              </a:ext>
            </a:extLst>
          </p:cNvPr>
          <p:cNvSpPr>
            <a:spLocks noGrp="1"/>
          </p:cNvSpPr>
          <p:nvPr>
            <p:ph type="title"/>
          </p:nvPr>
        </p:nvSpPr>
        <p:spPr>
          <a:xfrm>
            <a:off x="762001" y="685800"/>
            <a:ext cx="10741024" cy="2900082"/>
          </a:xfrm>
        </p:spPr>
        <p:txBody>
          <a:bodyPr>
            <a:normAutofit/>
            <a:scene3d>
              <a:camera prst="orthographicFront"/>
              <a:lightRig rig="threePt" dir="t"/>
            </a:scene3d>
            <a:sp3d extrusionH="57150">
              <a:bevelT w="38100" h="38100" prst="relaxedInset"/>
            </a:sp3d>
          </a:bodyPr>
          <a:lstStyle/>
          <a:p>
            <a:r>
              <a:rPr lang="en-US" sz="96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Georgia" panose="02040502050405020303" pitchFamily="18" charset="0"/>
              </a:rPr>
              <a:t>THANK  YOU </a:t>
            </a:r>
            <a:br>
              <a:rPr lang="en-IN"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endParaRPr lang="en-IN" dirty="0"/>
          </a:p>
        </p:txBody>
      </p:sp>
      <p:pic>
        <p:nvPicPr>
          <p:cNvPr id="3074" name="Picture 2" descr="Hands ">
            <a:extLst>
              <a:ext uri="{FF2B5EF4-FFF2-40B4-BE49-F238E27FC236}">
                <a16:creationId xmlns:a16="http://schemas.microsoft.com/office/drawing/2014/main" id="{5E5FD79A-E7D4-A115-C5CE-C8D3878C8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90" y="3115235"/>
            <a:ext cx="2446710" cy="2001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901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9BB66-8DD6-B08D-8C5D-3A20ADA481F4}"/>
              </a:ext>
            </a:extLst>
          </p:cNvPr>
          <p:cNvSpPr>
            <a:spLocks noGrp="1"/>
          </p:cNvSpPr>
          <p:nvPr>
            <p:ph type="title"/>
          </p:nvPr>
        </p:nvSpPr>
        <p:spPr>
          <a:xfrm>
            <a:off x="1547063" y="318249"/>
            <a:ext cx="10018713" cy="1143000"/>
          </a:xfrm>
        </p:spPr>
        <p:txBody>
          <a:bodyPr>
            <a:normAutofit/>
          </a:bodyPr>
          <a:lstStyle/>
          <a:p>
            <a:r>
              <a:rPr lang="en-US" sz="5400" b="1" dirty="0">
                <a:latin typeface="Georgia" panose="02040502050405020303" pitchFamily="18" charset="0"/>
                <a:cs typeface="Aparajita" panose="02020603050405020304" pitchFamily="18" charset="0"/>
              </a:rPr>
              <a:t>INTRODUCTION</a:t>
            </a:r>
            <a:endParaRPr lang="en-IN" sz="5400" b="1" dirty="0">
              <a:latin typeface="Georgia" panose="02040502050405020303" pitchFamily="18" charset="0"/>
              <a:cs typeface="Aparajita" panose="02020603050405020304" pitchFamily="18" charset="0"/>
            </a:endParaRPr>
          </a:p>
        </p:txBody>
      </p:sp>
      <p:sp>
        <p:nvSpPr>
          <p:cNvPr id="3" name="Content Placeholder 2">
            <a:extLst>
              <a:ext uri="{FF2B5EF4-FFF2-40B4-BE49-F238E27FC236}">
                <a16:creationId xmlns:a16="http://schemas.microsoft.com/office/drawing/2014/main" id="{9F00F184-CB22-9FF7-8C26-F28FD25124F4}"/>
              </a:ext>
            </a:extLst>
          </p:cNvPr>
          <p:cNvSpPr>
            <a:spLocks noGrp="1"/>
          </p:cNvSpPr>
          <p:nvPr>
            <p:ph idx="1"/>
          </p:nvPr>
        </p:nvSpPr>
        <p:spPr>
          <a:xfrm>
            <a:off x="1484310" y="1730188"/>
            <a:ext cx="6852866" cy="4446495"/>
          </a:xfrm>
        </p:spPr>
        <p:txBody>
          <a:bodyPr>
            <a:noAutofit/>
          </a:bodyPr>
          <a:lstStyle/>
          <a:p>
            <a:pPr marR="0" algn="just">
              <a:lnSpc>
                <a:spcPct val="150000"/>
              </a:lnSpc>
              <a:spcBef>
                <a:spcPts val="0"/>
              </a:spcBef>
              <a:spcAft>
                <a:spcPts val="0"/>
              </a:spcAft>
              <a:buFont typeface="Wingdings" panose="05000000000000000000" pitchFamily="2" charset="2"/>
              <a:buChar char="q"/>
            </a:pPr>
            <a:r>
              <a:rPr lang="en-US" sz="1800" dirty="0">
                <a:effectLst/>
                <a:latin typeface="Georgia" panose="02040502050405020303" pitchFamily="18" charset="0"/>
                <a:ea typeface="Georgia" panose="02040502050405020303" pitchFamily="18" charset="0"/>
                <a:cs typeface="Georgia" panose="02040502050405020303" pitchFamily="18" charset="0"/>
              </a:rPr>
              <a:t>The Visitor Management System with Face Detection 	and WhatsApp Integration is a project aimed at 	enhancing the security and efficiency of visitor 	management processes. This system utilizes facial 	recognition technology to detect and identify 	visitors, 	allowing administrators to efficiently approve or 	request visitors to wait via WhatsApp messaging.</a:t>
            </a:r>
            <a:endParaRPr lang="en-IN" sz="1800" dirty="0">
              <a:effectLst/>
              <a:latin typeface="Georgia" panose="02040502050405020303" pitchFamily="18" charset="0"/>
              <a:ea typeface="Georgia" panose="02040502050405020303" pitchFamily="18" charset="0"/>
              <a:cs typeface="Georgia" panose="02040502050405020303" pitchFamily="18" charset="0"/>
            </a:endParaRPr>
          </a:p>
          <a:p>
            <a:pPr algn="just">
              <a:lnSpc>
                <a:spcPct val="150000"/>
              </a:lnSpc>
              <a:buFont typeface="Wingdings" panose="05000000000000000000" pitchFamily="2" charset="2"/>
              <a:buChar char="q"/>
            </a:pPr>
            <a:r>
              <a:rPr lang="en-US" sz="1800" kern="0" dirty="0">
                <a:effectLst/>
                <a:latin typeface="Georgia" panose="02040502050405020303" pitchFamily="18" charset="0"/>
                <a:ea typeface="Georgia" panose="02040502050405020303" pitchFamily="18" charset="0"/>
                <a:cs typeface="Georgia" panose="02040502050405020303" pitchFamily="18" charset="0"/>
              </a:rPr>
              <a:t>The primary objective of this project is to streamline the visitor management process by automating visitor identification and communication with the help of advanced technologies. </a:t>
            </a:r>
            <a:endParaRPr lang="en-IN" sz="1800" dirty="0"/>
          </a:p>
        </p:txBody>
      </p:sp>
      <p:pic>
        <p:nvPicPr>
          <p:cNvPr id="5" name="Picture 4">
            <a:extLst>
              <a:ext uri="{FF2B5EF4-FFF2-40B4-BE49-F238E27FC236}">
                <a16:creationId xmlns:a16="http://schemas.microsoft.com/office/drawing/2014/main" id="{5074217C-F55F-0F96-58CC-2565CC6AD006}"/>
              </a:ext>
            </a:extLst>
          </p:cNvPr>
          <p:cNvPicPr>
            <a:picLocks noChangeAspect="1"/>
          </p:cNvPicPr>
          <p:nvPr/>
        </p:nvPicPr>
        <p:blipFill>
          <a:blip r:embed="rId2"/>
          <a:stretch>
            <a:fillRect/>
          </a:stretch>
        </p:blipFill>
        <p:spPr>
          <a:xfrm>
            <a:off x="8867398" y="2163774"/>
            <a:ext cx="2635625" cy="4012909"/>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754826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ine icon">
            <a:extLst>
              <a:ext uri="{FF2B5EF4-FFF2-40B4-BE49-F238E27FC236}">
                <a16:creationId xmlns:a16="http://schemas.microsoft.com/office/drawing/2014/main" id="{53611DC3-0188-0CA2-8DF4-E61DBF269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636" y="1210235"/>
            <a:ext cx="2510119" cy="2282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it ">
            <a:extLst>
              <a:ext uri="{FF2B5EF4-FFF2-40B4-BE49-F238E27FC236}">
                <a16:creationId xmlns:a16="http://schemas.microsoft.com/office/drawing/2014/main" id="{CBD75723-D9C3-AADC-233F-5628A07D5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1081" y="1795182"/>
            <a:ext cx="4693024" cy="469302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aphicFrame>
        <p:nvGraphicFramePr>
          <p:cNvPr id="3" name="Diagram 2">
            <a:extLst>
              <a:ext uri="{FF2B5EF4-FFF2-40B4-BE49-F238E27FC236}">
                <a16:creationId xmlns:a16="http://schemas.microsoft.com/office/drawing/2014/main" id="{42705A4A-DD8E-1CB5-1D3B-F74A75DD58DD}"/>
              </a:ext>
            </a:extLst>
          </p:cNvPr>
          <p:cNvGraphicFramePr/>
          <p:nvPr>
            <p:extLst>
              <p:ext uri="{D42A27DB-BD31-4B8C-83A1-F6EECF244321}">
                <p14:modId xmlns:p14="http://schemas.microsoft.com/office/powerpoint/2010/main" val="303493432"/>
              </p:ext>
            </p:extLst>
          </p:nvPr>
        </p:nvGraphicFramePr>
        <p:xfrm>
          <a:off x="3738282" y="3244333"/>
          <a:ext cx="3209365" cy="834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00625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FD448-4E1E-5893-7C7B-F8579D0A5E2B}"/>
              </a:ext>
            </a:extLst>
          </p:cNvPr>
          <p:cNvSpPr>
            <a:spLocks noGrp="1"/>
          </p:cNvSpPr>
          <p:nvPr>
            <p:ph type="title"/>
          </p:nvPr>
        </p:nvSpPr>
        <p:spPr>
          <a:xfrm>
            <a:off x="3976499" y="165847"/>
            <a:ext cx="4405500" cy="1371600"/>
          </a:xfrm>
        </p:spPr>
        <p:txBody>
          <a:bodyPr anchor="ctr">
            <a:noAutofit/>
          </a:bodyPr>
          <a:lstStyle/>
          <a:p>
            <a:r>
              <a:rPr lang="en-US" sz="5400" b="1" dirty="0">
                <a:latin typeface="Georgia" panose="02040502050405020303" pitchFamily="18" charset="0"/>
              </a:rPr>
              <a:t>PROBLEM</a:t>
            </a:r>
            <a:endParaRPr lang="en-IN" sz="5400" b="1" dirty="0">
              <a:latin typeface="Georgia" panose="02040502050405020303" pitchFamily="18" charset="0"/>
            </a:endParaRPr>
          </a:p>
        </p:txBody>
      </p:sp>
      <p:sp>
        <p:nvSpPr>
          <p:cNvPr id="4" name="Text Placeholder 3">
            <a:extLst>
              <a:ext uri="{FF2B5EF4-FFF2-40B4-BE49-F238E27FC236}">
                <a16:creationId xmlns:a16="http://schemas.microsoft.com/office/drawing/2014/main" id="{7164AC03-665D-892F-01A6-2A8B53F2B55E}"/>
              </a:ext>
            </a:extLst>
          </p:cNvPr>
          <p:cNvSpPr>
            <a:spLocks noGrp="1"/>
          </p:cNvSpPr>
          <p:nvPr>
            <p:ph type="body" sz="half" idx="2"/>
          </p:nvPr>
        </p:nvSpPr>
        <p:spPr>
          <a:xfrm>
            <a:off x="1833935" y="1537447"/>
            <a:ext cx="4662954" cy="3523130"/>
          </a:xfrm>
        </p:spPr>
        <p:txBody>
          <a:bodyPr>
            <a:normAutofit/>
          </a:bodyPr>
          <a:lstStyle/>
          <a:p>
            <a:pPr marL="285750" indent="-285750" algn="just">
              <a:buFont typeface="Wingdings" panose="05000000000000000000" pitchFamily="2" charset="2"/>
              <a:buChar char="q"/>
            </a:pPr>
            <a:r>
              <a:rPr lang="en-US" sz="2400" dirty="0">
                <a:latin typeface="Georgia" panose="02040502050405020303" pitchFamily="18" charset="0"/>
              </a:rPr>
              <a:t>High waiting time and waste of time in case admin is unavailable. </a:t>
            </a:r>
          </a:p>
          <a:p>
            <a:pPr marL="285750" indent="-285750" algn="just">
              <a:buFont typeface="Wingdings" panose="05000000000000000000" pitchFamily="2" charset="2"/>
              <a:buChar char="q"/>
            </a:pPr>
            <a:r>
              <a:rPr lang="en-US" sz="2400" dirty="0">
                <a:latin typeface="Georgia" panose="02040502050405020303" pitchFamily="18" charset="0"/>
              </a:rPr>
              <a:t>Long visitor queue.</a:t>
            </a:r>
          </a:p>
          <a:p>
            <a:pPr marL="285750" indent="-285750" algn="just">
              <a:buFont typeface="Wingdings" panose="05000000000000000000" pitchFamily="2" charset="2"/>
              <a:buChar char="q"/>
            </a:pPr>
            <a:r>
              <a:rPr lang="en-US" sz="2400" dirty="0">
                <a:latin typeface="Georgia" panose="02040502050405020303" pitchFamily="18" charset="0"/>
              </a:rPr>
              <a:t> No proper resource management.</a:t>
            </a:r>
          </a:p>
          <a:p>
            <a:pPr marL="285750" indent="-285750" algn="just">
              <a:buFont typeface="Wingdings" panose="05000000000000000000" pitchFamily="2" charset="2"/>
              <a:buChar char="q"/>
            </a:pPr>
            <a:r>
              <a:rPr lang="en-US" sz="2400" dirty="0">
                <a:latin typeface="Georgia" panose="02040502050405020303" pitchFamily="18" charset="0"/>
              </a:rPr>
              <a:t>Exhausting task.</a:t>
            </a:r>
            <a:endParaRPr lang="en-IN" sz="2400" dirty="0">
              <a:latin typeface="Georgia" panose="02040502050405020303" pitchFamily="18" charset="0"/>
            </a:endParaRPr>
          </a:p>
        </p:txBody>
      </p:sp>
      <p:pic>
        <p:nvPicPr>
          <p:cNvPr id="5" name="Content Placeholder 4">
            <a:extLst>
              <a:ext uri="{FF2B5EF4-FFF2-40B4-BE49-F238E27FC236}">
                <a16:creationId xmlns:a16="http://schemas.microsoft.com/office/drawing/2014/main" id="{79BF49EF-F4B3-D07C-B70A-52412D84971C}"/>
              </a:ext>
            </a:extLst>
          </p:cNvPr>
          <p:cNvPicPr>
            <a:picLocks noGrp="1" noChangeAspect="1"/>
          </p:cNvPicPr>
          <p:nvPr>
            <p:ph idx="1"/>
          </p:nvPr>
        </p:nvPicPr>
        <p:blipFill>
          <a:blip r:embed="rId2"/>
          <a:stretch>
            <a:fillRect/>
          </a:stretch>
        </p:blipFill>
        <p:spPr>
          <a:xfrm>
            <a:off x="6832721" y="2886636"/>
            <a:ext cx="4939244" cy="380551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style>
          <a:lnRef idx="0">
            <a:scrgbClr r="0" g="0" b="0"/>
          </a:lnRef>
          <a:fillRef idx="0">
            <a:scrgbClr r="0" g="0" b="0"/>
          </a:fillRef>
          <a:effectRef idx="0">
            <a:scrgbClr r="0" g="0" b="0"/>
          </a:effectRef>
          <a:fontRef idx="minor">
            <a:schemeClr val="accent2"/>
          </a:fontRef>
        </p:style>
      </p:pic>
    </p:spTree>
    <p:extLst>
      <p:ext uri="{BB962C8B-B14F-4D97-AF65-F5344CB8AC3E}">
        <p14:creationId xmlns:p14="http://schemas.microsoft.com/office/powerpoint/2010/main" val="3650776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B62AC-2322-6D31-F665-7A2859C21F92}"/>
              </a:ext>
            </a:extLst>
          </p:cNvPr>
          <p:cNvSpPr>
            <a:spLocks noGrp="1"/>
          </p:cNvSpPr>
          <p:nvPr>
            <p:ph type="title"/>
          </p:nvPr>
        </p:nvSpPr>
        <p:spPr>
          <a:xfrm>
            <a:off x="3788240" y="251012"/>
            <a:ext cx="4961312" cy="1371600"/>
          </a:xfrm>
        </p:spPr>
        <p:txBody>
          <a:bodyPr anchor="ctr">
            <a:noAutofit/>
          </a:bodyPr>
          <a:lstStyle/>
          <a:p>
            <a:r>
              <a:rPr lang="en-US" sz="5400" b="1" dirty="0">
                <a:latin typeface="Georgia" panose="02040502050405020303" pitchFamily="18" charset="0"/>
              </a:rPr>
              <a:t>SOLUTION</a:t>
            </a:r>
            <a:endParaRPr lang="en-IN" sz="5400" b="1" dirty="0">
              <a:latin typeface="Georgia" panose="02040502050405020303" pitchFamily="18" charset="0"/>
            </a:endParaRPr>
          </a:p>
        </p:txBody>
      </p:sp>
      <p:sp>
        <p:nvSpPr>
          <p:cNvPr id="4" name="Text Placeholder 3">
            <a:extLst>
              <a:ext uri="{FF2B5EF4-FFF2-40B4-BE49-F238E27FC236}">
                <a16:creationId xmlns:a16="http://schemas.microsoft.com/office/drawing/2014/main" id="{58544199-8C5E-93B1-44CA-925F22B63BFF}"/>
              </a:ext>
            </a:extLst>
          </p:cNvPr>
          <p:cNvSpPr>
            <a:spLocks noGrp="1"/>
          </p:cNvSpPr>
          <p:nvPr>
            <p:ph type="body" sz="half" idx="2"/>
          </p:nvPr>
        </p:nvSpPr>
        <p:spPr>
          <a:xfrm>
            <a:off x="1511206" y="1779494"/>
            <a:ext cx="4871664" cy="3290047"/>
          </a:xfrm>
        </p:spPr>
        <p:txBody>
          <a:bodyPr>
            <a:normAutofit/>
          </a:bodyPr>
          <a:lstStyle/>
          <a:p>
            <a:pPr marL="285750" indent="-285750" algn="just">
              <a:buFont typeface="Wingdings" panose="05000000000000000000" pitchFamily="2" charset="2"/>
              <a:buChar char="q"/>
            </a:pPr>
            <a:r>
              <a:rPr lang="en-US" sz="2400" dirty="0">
                <a:latin typeface="Georgia" panose="02040502050405020303" pitchFamily="18" charset="0"/>
              </a:rPr>
              <a:t>Speedy process due to face recognition.</a:t>
            </a:r>
          </a:p>
          <a:p>
            <a:pPr marL="285750" indent="-285750" algn="just">
              <a:buFont typeface="Wingdings" panose="05000000000000000000" pitchFamily="2" charset="2"/>
              <a:buChar char="q"/>
            </a:pPr>
            <a:r>
              <a:rPr lang="en-US" sz="2400" dirty="0">
                <a:latin typeface="Georgia" panose="02040502050405020303" pitchFamily="18" charset="0"/>
              </a:rPr>
              <a:t>Use of  WhatsApp for multiplatform alert and managing visitor.</a:t>
            </a:r>
          </a:p>
          <a:p>
            <a:pPr marL="285750" indent="-285750" algn="just">
              <a:buFont typeface="Wingdings" panose="05000000000000000000" pitchFamily="2" charset="2"/>
              <a:buChar char="q"/>
            </a:pPr>
            <a:r>
              <a:rPr lang="en-US" sz="2400" dirty="0">
                <a:latin typeface="Georgia" panose="02040502050405020303" pitchFamily="18" charset="0"/>
              </a:rPr>
              <a:t>Time is saved with </a:t>
            </a:r>
            <a:r>
              <a:rPr lang="en-US" sz="2400">
                <a:latin typeface="Georgia" panose="02040502050405020303" pitchFamily="18" charset="0"/>
              </a:rPr>
              <a:t>efficient management.</a:t>
            </a:r>
            <a:endParaRPr lang="en-IN" sz="2400" dirty="0">
              <a:latin typeface="Georgia" panose="02040502050405020303" pitchFamily="18" charset="0"/>
            </a:endParaRPr>
          </a:p>
        </p:txBody>
      </p:sp>
      <p:pic>
        <p:nvPicPr>
          <p:cNvPr id="1026" name="Picture 2" descr="17 Visitor Management System | Veris ideas | management, system, facial  recognition">
            <a:extLst>
              <a:ext uri="{FF2B5EF4-FFF2-40B4-BE49-F238E27FC236}">
                <a16:creationId xmlns:a16="http://schemas.microsoft.com/office/drawing/2014/main" id="{892F6288-98EE-6039-46BC-0F80BE2070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08312" y="3617259"/>
            <a:ext cx="4572700" cy="290456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87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8A35F-2A10-4B2C-F7FB-A9B1A9FAAB04}"/>
              </a:ext>
            </a:extLst>
          </p:cNvPr>
          <p:cNvSpPr>
            <a:spLocks noGrp="1"/>
          </p:cNvSpPr>
          <p:nvPr>
            <p:ph type="title"/>
          </p:nvPr>
        </p:nvSpPr>
        <p:spPr>
          <a:xfrm>
            <a:off x="1484310" y="190500"/>
            <a:ext cx="10018713" cy="1752599"/>
          </a:xfrm>
        </p:spPr>
        <p:txBody>
          <a:bodyPr>
            <a:normAutofit/>
          </a:bodyPr>
          <a:lstStyle/>
          <a:p>
            <a:r>
              <a:rPr lang="en-US" sz="5400" b="1" dirty="0">
                <a:latin typeface="Georgia" panose="02040502050405020303" pitchFamily="18" charset="0"/>
              </a:rPr>
              <a:t>IMPLEMENTATION </a:t>
            </a:r>
            <a:endParaRPr lang="en-IN" sz="5400" b="1" dirty="0">
              <a:latin typeface="Georgia" panose="02040502050405020303" pitchFamily="18" charset="0"/>
            </a:endParaRPr>
          </a:p>
        </p:txBody>
      </p:sp>
      <p:sp>
        <p:nvSpPr>
          <p:cNvPr id="10" name="TextBox 9">
            <a:extLst>
              <a:ext uri="{FF2B5EF4-FFF2-40B4-BE49-F238E27FC236}">
                <a16:creationId xmlns:a16="http://schemas.microsoft.com/office/drawing/2014/main" id="{9B5CBC8D-39D1-E050-D86E-199828D38D88}"/>
              </a:ext>
            </a:extLst>
          </p:cNvPr>
          <p:cNvSpPr txBox="1"/>
          <p:nvPr/>
        </p:nvSpPr>
        <p:spPr>
          <a:xfrm>
            <a:off x="2753774" y="1912319"/>
            <a:ext cx="4329953" cy="646331"/>
          </a:xfrm>
          <a:prstGeom prst="rect">
            <a:avLst/>
          </a:prstGeom>
          <a:noFill/>
        </p:spPr>
        <p:txBody>
          <a:bodyPr wrap="square" rtlCol="0" anchor="ctr">
            <a:spAutoFit/>
          </a:bodyPr>
          <a:lstStyle/>
          <a:p>
            <a:pPr algn="ctr"/>
            <a:r>
              <a:rPr lang="en-US" sz="3600" dirty="0">
                <a:latin typeface="Georgia" panose="02040502050405020303" pitchFamily="18" charset="0"/>
              </a:rPr>
              <a:t>Face Recognition </a:t>
            </a:r>
            <a:endParaRPr lang="en-IN" sz="3600" dirty="0">
              <a:latin typeface="Georgia" panose="02040502050405020303" pitchFamily="18" charset="0"/>
            </a:endParaRPr>
          </a:p>
        </p:txBody>
      </p:sp>
      <p:sp>
        <p:nvSpPr>
          <p:cNvPr id="12" name="TextBox 11">
            <a:extLst>
              <a:ext uri="{FF2B5EF4-FFF2-40B4-BE49-F238E27FC236}">
                <a16:creationId xmlns:a16="http://schemas.microsoft.com/office/drawing/2014/main" id="{45AF47BD-72E0-1685-7C7A-C61B4F3F5910}"/>
              </a:ext>
            </a:extLst>
          </p:cNvPr>
          <p:cNvSpPr txBox="1"/>
          <p:nvPr/>
        </p:nvSpPr>
        <p:spPr>
          <a:xfrm>
            <a:off x="7781364" y="2961755"/>
            <a:ext cx="3523130" cy="646331"/>
          </a:xfrm>
          <a:prstGeom prst="rect">
            <a:avLst/>
          </a:prstGeom>
          <a:noFill/>
        </p:spPr>
        <p:txBody>
          <a:bodyPr wrap="square" rtlCol="0" anchor="ctr">
            <a:spAutoFit/>
          </a:bodyPr>
          <a:lstStyle/>
          <a:p>
            <a:pPr algn="ctr"/>
            <a:r>
              <a:rPr lang="en-US" sz="3200" dirty="0">
                <a:latin typeface="Georgia" panose="02040502050405020303" pitchFamily="18" charset="0"/>
              </a:rPr>
              <a:t> </a:t>
            </a:r>
            <a:r>
              <a:rPr lang="en-US" sz="3600" dirty="0">
                <a:latin typeface="Georgia" panose="02040502050405020303" pitchFamily="18" charset="0"/>
              </a:rPr>
              <a:t>Notification</a:t>
            </a:r>
            <a:r>
              <a:rPr lang="en-US" sz="3200" dirty="0">
                <a:latin typeface="Georgia" panose="02040502050405020303" pitchFamily="18" charset="0"/>
              </a:rPr>
              <a:t> </a:t>
            </a:r>
            <a:endParaRPr lang="en-IN" sz="3200" dirty="0">
              <a:latin typeface="Georgia" panose="02040502050405020303" pitchFamily="18" charset="0"/>
            </a:endParaRPr>
          </a:p>
        </p:txBody>
      </p:sp>
      <p:pic>
        <p:nvPicPr>
          <p:cNvPr id="16" name="Content Placeholder 15">
            <a:extLst>
              <a:ext uri="{FF2B5EF4-FFF2-40B4-BE49-F238E27FC236}">
                <a16:creationId xmlns:a16="http://schemas.microsoft.com/office/drawing/2014/main" id="{1005FFA3-E70E-BAC8-1F58-2089639B6AE5}"/>
              </a:ext>
            </a:extLst>
          </p:cNvPr>
          <p:cNvPicPr>
            <a:picLocks noGrp="1" noChangeAspect="1"/>
          </p:cNvPicPr>
          <p:nvPr>
            <p:ph idx="1"/>
          </p:nvPr>
        </p:nvPicPr>
        <p:blipFill>
          <a:blip r:embed="rId2"/>
          <a:stretch>
            <a:fillRect/>
          </a:stretch>
        </p:blipFill>
        <p:spPr>
          <a:xfrm>
            <a:off x="1572042" y="1733120"/>
            <a:ext cx="1101354" cy="100473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 name="Picture 17">
            <a:extLst>
              <a:ext uri="{FF2B5EF4-FFF2-40B4-BE49-F238E27FC236}">
                <a16:creationId xmlns:a16="http://schemas.microsoft.com/office/drawing/2014/main" id="{CA77FD55-33B7-A419-A728-A51CC0D26E31}"/>
              </a:ext>
            </a:extLst>
          </p:cNvPr>
          <p:cNvPicPr>
            <a:picLocks noChangeAspect="1"/>
          </p:cNvPicPr>
          <p:nvPr/>
        </p:nvPicPr>
        <p:blipFill>
          <a:blip r:embed="rId3"/>
          <a:stretch>
            <a:fillRect/>
          </a:stretch>
        </p:blipFill>
        <p:spPr>
          <a:xfrm>
            <a:off x="6699855" y="2922494"/>
            <a:ext cx="969324" cy="74242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52" name="Picture 4" descr="Whatsapp ">
            <a:extLst>
              <a:ext uri="{FF2B5EF4-FFF2-40B4-BE49-F238E27FC236}">
                <a16:creationId xmlns:a16="http://schemas.microsoft.com/office/drawing/2014/main" id="{E72F9C67-D533-13BE-E2D7-BB348018B8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0542" y="4028406"/>
            <a:ext cx="952172" cy="95217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6BC19CC-B54F-0C30-9078-2118C7D47EAD}"/>
              </a:ext>
            </a:extLst>
          </p:cNvPr>
          <p:cNvSpPr txBox="1"/>
          <p:nvPr/>
        </p:nvSpPr>
        <p:spPr>
          <a:xfrm>
            <a:off x="2933068" y="4181326"/>
            <a:ext cx="4531532" cy="646331"/>
          </a:xfrm>
          <a:prstGeom prst="rect">
            <a:avLst/>
          </a:prstGeom>
          <a:noFill/>
        </p:spPr>
        <p:txBody>
          <a:bodyPr wrap="square" rtlCol="0">
            <a:spAutoFit/>
          </a:bodyPr>
          <a:lstStyle/>
          <a:p>
            <a:r>
              <a:rPr lang="en-US" sz="3600" dirty="0">
                <a:latin typeface="Georgia" panose="02040502050405020303" pitchFamily="18" charset="0"/>
              </a:rPr>
              <a:t>WhatsApp Message </a:t>
            </a:r>
            <a:endParaRPr lang="en-IN" sz="3600" dirty="0">
              <a:latin typeface="Georgia" panose="02040502050405020303" pitchFamily="18" charset="0"/>
            </a:endParaRPr>
          </a:p>
        </p:txBody>
      </p:sp>
      <p:pic>
        <p:nvPicPr>
          <p:cNvPr id="2054" name="Picture 6" descr="Handshake ">
            <a:extLst>
              <a:ext uri="{FF2B5EF4-FFF2-40B4-BE49-F238E27FC236}">
                <a16:creationId xmlns:a16="http://schemas.microsoft.com/office/drawing/2014/main" id="{B168185E-87BB-068F-6120-9F5906E44A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4917" y="5126166"/>
            <a:ext cx="1219200" cy="1219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8A26A96-31D3-9E61-80F9-BD53D38C88D3}"/>
              </a:ext>
            </a:extLst>
          </p:cNvPr>
          <p:cNvSpPr txBox="1"/>
          <p:nvPr/>
        </p:nvSpPr>
        <p:spPr>
          <a:xfrm>
            <a:off x="7977935" y="5244354"/>
            <a:ext cx="3129988" cy="646331"/>
          </a:xfrm>
          <a:prstGeom prst="rect">
            <a:avLst/>
          </a:prstGeom>
          <a:noFill/>
        </p:spPr>
        <p:txBody>
          <a:bodyPr wrap="square" rtlCol="0" anchor="ctr">
            <a:spAutoFit/>
          </a:bodyPr>
          <a:lstStyle/>
          <a:p>
            <a:pPr algn="ctr"/>
            <a:r>
              <a:rPr lang="en-US" sz="3600" dirty="0">
                <a:latin typeface="Georgia" panose="02040502050405020303" pitchFamily="18" charset="0"/>
              </a:rPr>
              <a:t>Meeting</a:t>
            </a:r>
            <a:r>
              <a:rPr lang="en-US" dirty="0"/>
              <a:t> </a:t>
            </a:r>
            <a:endParaRPr lang="en-IN" dirty="0"/>
          </a:p>
        </p:txBody>
      </p:sp>
    </p:spTree>
    <p:extLst>
      <p:ext uri="{BB962C8B-B14F-4D97-AF65-F5344CB8AC3E}">
        <p14:creationId xmlns:p14="http://schemas.microsoft.com/office/powerpoint/2010/main" val="5845874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D2375-602E-167E-4F30-62415DCF8B64}"/>
              </a:ext>
            </a:extLst>
          </p:cNvPr>
          <p:cNvSpPr>
            <a:spLocks noGrp="1"/>
          </p:cNvSpPr>
          <p:nvPr>
            <p:ph type="title"/>
          </p:nvPr>
        </p:nvSpPr>
        <p:spPr>
          <a:xfrm>
            <a:off x="1484312" y="685801"/>
            <a:ext cx="10018712" cy="990600"/>
          </a:xfrm>
        </p:spPr>
        <p:txBody>
          <a:bodyPr>
            <a:normAutofit/>
          </a:bodyPr>
          <a:lstStyle/>
          <a:p>
            <a:r>
              <a:rPr lang="en-US" sz="5400" b="1" dirty="0">
                <a:latin typeface="Georgia" panose="02040502050405020303" pitchFamily="18" charset="0"/>
              </a:rPr>
              <a:t>STEPS</a:t>
            </a:r>
            <a:endParaRPr lang="en-IN" sz="5400" b="1" dirty="0">
              <a:latin typeface="Georgia" panose="02040502050405020303" pitchFamily="18" charset="0"/>
            </a:endParaRPr>
          </a:p>
        </p:txBody>
      </p:sp>
      <p:sp>
        <p:nvSpPr>
          <p:cNvPr id="3" name="Content Placeholder 2">
            <a:extLst>
              <a:ext uri="{FF2B5EF4-FFF2-40B4-BE49-F238E27FC236}">
                <a16:creationId xmlns:a16="http://schemas.microsoft.com/office/drawing/2014/main" id="{BD796F7B-45FF-49D8-81FA-8B2FBCB5DAC1}"/>
              </a:ext>
            </a:extLst>
          </p:cNvPr>
          <p:cNvSpPr>
            <a:spLocks noGrp="1"/>
          </p:cNvSpPr>
          <p:nvPr>
            <p:ph idx="1"/>
          </p:nvPr>
        </p:nvSpPr>
        <p:spPr>
          <a:xfrm>
            <a:off x="1763524" y="2279274"/>
            <a:ext cx="9739500" cy="3655361"/>
          </a:xfrm>
        </p:spPr>
        <p:txBody>
          <a:bodyPr numCol="2">
            <a:normAutofit/>
          </a:bodyPr>
          <a:lstStyle/>
          <a:p>
            <a:pPr algn="just">
              <a:lnSpc>
                <a:spcPct val="120000"/>
              </a:lnSpc>
              <a:buFont typeface="Wingdings" panose="05000000000000000000" pitchFamily="2" charset="2"/>
              <a:buChar char="q"/>
            </a:pPr>
            <a:r>
              <a:rPr lang="en-US" sz="1800" dirty="0">
                <a:latin typeface="Georgia" panose="02040502050405020303" pitchFamily="18" charset="0"/>
              </a:rPr>
              <a:t>Web cam can recognize visitor’s face.</a:t>
            </a:r>
          </a:p>
          <a:p>
            <a:pPr algn="just">
              <a:lnSpc>
                <a:spcPct val="120000"/>
              </a:lnSpc>
              <a:buFont typeface="Wingdings" panose="05000000000000000000" pitchFamily="2" charset="2"/>
              <a:buChar char="q"/>
            </a:pPr>
            <a:r>
              <a:rPr lang="en-US" sz="1800" dirty="0">
                <a:latin typeface="Georgia" panose="02040502050405020303" pitchFamily="18" charset="0"/>
              </a:rPr>
              <a:t>If admin available </a:t>
            </a:r>
          </a:p>
          <a:p>
            <a:pPr marL="514350" indent="-514350" algn="just">
              <a:lnSpc>
                <a:spcPct val="120000"/>
              </a:lnSpc>
              <a:buFont typeface="+mj-lt"/>
              <a:buAutoNum type="romanLcPeriod"/>
            </a:pPr>
            <a:r>
              <a:rPr lang="en-US" sz="1800" dirty="0">
                <a:latin typeface="Georgia" panose="02040502050405020303" pitchFamily="18" charset="0"/>
              </a:rPr>
              <a:t>	notification goes to admin screen.</a:t>
            </a:r>
          </a:p>
          <a:p>
            <a:pPr marL="514350" indent="-514350" algn="just">
              <a:lnSpc>
                <a:spcPct val="120000"/>
              </a:lnSpc>
              <a:buFont typeface="+mj-lt"/>
              <a:buAutoNum type="romanLcPeriod"/>
            </a:pPr>
            <a:r>
              <a:rPr lang="en-US" sz="1800" dirty="0">
                <a:latin typeface="Georgia" panose="02040502050405020303" pitchFamily="18" charset="0"/>
              </a:rPr>
              <a:t>	The data of visitor open on admin 	screen.</a:t>
            </a:r>
          </a:p>
          <a:p>
            <a:pPr marL="514350" indent="-514350" algn="just">
              <a:lnSpc>
                <a:spcPct val="120000"/>
              </a:lnSpc>
              <a:buFont typeface="+mj-lt"/>
              <a:buAutoNum type="romanLcPeriod"/>
            </a:pPr>
            <a:r>
              <a:rPr lang="en-US" sz="1800" dirty="0">
                <a:latin typeface="Georgia" panose="02040502050405020303" pitchFamily="18" charset="0"/>
              </a:rPr>
              <a:t>	According to his/her status he/she 	can allow 	or disallow or keep on 	waiting to visitor through WhatsApp 	Message.</a:t>
            </a:r>
          </a:p>
          <a:p>
            <a:pPr algn="just">
              <a:lnSpc>
                <a:spcPct val="120000"/>
              </a:lnSpc>
              <a:buFont typeface="Wingdings" panose="05000000000000000000" pitchFamily="2" charset="2"/>
              <a:buChar char="q"/>
            </a:pPr>
            <a:r>
              <a:rPr lang="en-US" sz="1800" dirty="0">
                <a:latin typeface="Georgia" panose="02040502050405020303" pitchFamily="18" charset="0"/>
              </a:rPr>
              <a:t>If admin allow to visitor to visit then meeting will happen.</a:t>
            </a:r>
          </a:p>
          <a:p>
            <a:pPr algn="just">
              <a:lnSpc>
                <a:spcPct val="120000"/>
              </a:lnSpc>
              <a:buFont typeface="Wingdings" panose="05000000000000000000" pitchFamily="2" charset="2"/>
              <a:buChar char="q"/>
            </a:pPr>
            <a:r>
              <a:rPr lang="en-US" sz="1800" dirty="0">
                <a:latin typeface="Georgia" panose="02040502050405020303" pitchFamily="18" charset="0"/>
              </a:rPr>
              <a:t>If admin not available that will notify to visitor through WhatsApp Message.</a:t>
            </a:r>
          </a:p>
          <a:p>
            <a:endParaRPr lang="en-IN" dirty="0"/>
          </a:p>
        </p:txBody>
      </p:sp>
    </p:spTree>
    <p:extLst>
      <p:ext uri="{BB962C8B-B14F-4D97-AF65-F5344CB8AC3E}">
        <p14:creationId xmlns:p14="http://schemas.microsoft.com/office/powerpoint/2010/main" val="138533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626D9-5910-072B-3639-EE0C600E82F9}"/>
              </a:ext>
            </a:extLst>
          </p:cNvPr>
          <p:cNvPicPr>
            <a:picLocks noChangeAspect="1"/>
          </p:cNvPicPr>
          <p:nvPr/>
        </p:nvPicPr>
        <p:blipFill>
          <a:blip r:embed="rId2"/>
          <a:stretch>
            <a:fillRect/>
          </a:stretch>
        </p:blipFill>
        <p:spPr>
          <a:xfrm>
            <a:off x="0" y="0"/>
            <a:ext cx="12191999" cy="6929718"/>
          </a:xfrm>
          <a:prstGeom prst="rect">
            <a:avLst/>
          </a:prstGeom>
        </p:spPr>
      </p:pic>
    </p:spTree>
    <p:extLst>
      <p:ext uri="{BB962C8B-B14F-4D97-AF65-F5344CB8AC3E}">
        <p14:creationId xmlns:p14="http://schemas.microsoft.com/office/powerpoint/2010/main" val="442244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B28041-0174-DCCB-0D91-582D86475C3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05350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429</TotalTime>
  <Words>307</Words>
  <Application>Microsoft Office PowerPoint</Application>
  <PresentationFormat>Widescreen</PresentationFormat>
  <Paragraphs>40</Paragraphs>
  <Slides>14</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Black</vt:lpstr>
      <vt:lpstr>Corbel</vt:lpstr>
      <vt:lpstr>Dubai Medium</vt:lpstr>
      <vt:lpstr>Georgia</vt:lpstr>
      <vt:lpstr>Wingdings</vt:lpstr>
      <vt:lpstr>Parallax</vt:lpstr>
      <vt:lpstr>VISITOR  MANAGEMENT SYSTEM</vt:lpstr>
      <vt:lpstr>INTRODUCTION</vt:lpstr>
      <vt:lpstr>PowerPoint Presentation</vt:lpstr>
      <vt:lpstr>PROBLEM</vt:lpstr>
      <vt:lpstr>SOLUTION</vt:lpstr>
      <vt:lpstr>IMPLEMENTATION </vt:lpstr>
      <vt:lpstr>STEPS</vt:lpstr>
      <vt:lpstr>PowerPoint Presentation</vt:lpstr>
      <vt:lpstr>PowerPoint Presentation</vt:lpstr>
      <vt:lpstr>PowerPoint Presentation</vt:lpstr>
      <vt:lpstr>PowerPoint Presentation</vt:lpstr>
      <vt:lpstr>PowerPoint Presentation</vt:lpstr>
      <vt:lpstr>CONCLUSION </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VISITOR MANAGEMENT SYSTEM</dc:title>
  <dc:creator>Omkar's Dell 3511</dc:creator>
  <cp:lastModifiedBy>Omkar's Dell 3511</cp:lastModifiedBy>
  <cp:revision>10</cp:revision>
  <dcterms:created xsi:type="dcterms:W3CDTF">2023-05-23T12:54:49Z</dcterms:created>
  <dcterms:modified xsi:type="dcterms:W3CDTF">2023-05-25T09:57:12Z</dcterms:modified>
</cp:coreProperties>
</file>